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147483091" r:id="rId5"/>
  </p:sldIdLst>
  <p:sldSz cx="12192000" cy="6858000"/>
  <p:notesSz cx="10020300" cy="6888163"/>
  <p:defaultTextStyle>
    <a:defPPr>
      <a:defRPr lang="en-Z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253" userDrawn="1">
          <p15:clr>
            <a:srgbClr val="A4A3A4"/>
          </p15:clr>
        </p15:guide>
        <p15:guide id="2" orient="horz" pos="890" userDrawn="1">
          <p15:clr>
            <a:srgbClr val="A4A3A4"/>
          </p15:clr>
        </p15:guide>
        <p15:guide id="3" orient="horz" pos="3657" userDrawn="1">
          <p15:clr>
            <a:srgbClr val="A4A3A4"/>
          </p15:clr>
        </p15:guide>
        <p15:guide id="4" orient="horz" pos="1752" userDrawn="1">
          <p15:clr>
            <a:srgbClr val="A4A3A4"/>
          </p15:clr>
        </p15:guide>
        <p15:guide id="5" orient="horz" pos="4156" userDrawn="1">
          <p15:clr>
            <a:srgbClr val="A4A3A4"/>
          </p15:clr>
        </p15:guide>
        <p15:guide id="6" orient="horz" pos="3475" userDrawn="1">
          <p15:clr>
            <a:srgbClr val="A4A3A4"/>
          </p15:clr>
        </p15:guide>
        <p15:guide id="7" pos="7408" userDrawn="1">
          <p15:clr>
            <a:srgbClr val="A4A3A4"/>
          </p15:clr>
        </p15:guide>
        <p15:guide id="8" pos="7227" userDrawn="1">
          <p15:clr>
            <a:srgbClr val="A4A3A4"/>
          </p15:clr>
        </p15:guide>
        <p15:guide id="9" pos="453" userDrawn="1">
          <p15:clr>
            <a:srgbClr val="A4A3A4"/>
          </p15:clr>
        </p15:guide>
        <p15:guide id="10" pos="768" userDrawn="1">
          <p15:clr>
            <a:srgbClr val="A4A3A4"/>
          </p15:clr>
        </p15:guide>
        <p15:guide id="11" pos="5473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61EE919-268C-68A4-6D39-67C4E15A3CEC}" name="Aalia Kajee" initials="AK" userId="S::KajeeA@eskom.co.za::e03d17d9-2e1c-4cef-9eaa-41e6fb5b997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96330F"/>
    <a:srgbClr val="0038D2"/>
    <a:srgbClr val="0038F0"/>
    <a:srgbClr val="003896"/>
    <a:srgbClr val="0038DC"/>
    <a:srgbClr val="0038FF"/>
    <a:srgbClr val="0038B4"/>
    <a:srgbClr val="004BC4"/>
    <a:srgbClr val="0045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5D03F3-6426-4406-AB0E-B46FA3859B77}" v="20" dt="2026-06-25T11:49:20.2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94660"/>
  </p:normalViewPr>
  <p:slideViewPr>
    <p:cSldViewPr snapToGrid="0">
      <p:cViewPr varScale="1">
        <p:scale>
          <a:sx n="56" d="100"/>
          <a:sy n="56" d="100"/>
        </p:scale>
        <p:origin x="507" y="31"/>
      </p:cViewPr>
      <p:guideLst>
        <p:guide orient="horz" pos="1253"/>
        <p:guide orient="horz" pos="890"/>
        <p:guide orient="horz" pos="3657"/>
        <p:guide orient="horz" pos="1752"/>
        <p:guide orient="horz" pos="4156"/>
        <p:guide orient="horz" pos="3475"/>
        <p:guide pos="7408"/>
        <p:guide pos="7227"/>
        <p:guide pos="453"/>
        <p:guide pos="768"/>
        <p:guide pos="547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41813" cy="34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37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76900" y="0"/>
            <a:ext cx="4341813" cy="34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37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42088"/>
            <a:ext cx="4341813" cy="34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37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76900" y="6542088"/>
            <a:ext cx="4341813" cy="34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fld id="{B5D2D664-703C-4AD7-8FF5-B6A829A2223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22046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41813" cy="34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28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76900" y="0"/>
            <a:ext cx="4341813" cy="34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714625" y="515938"/>
            <a:ext cx="4592638" cy="2584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528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001713" y="3271838"/>
            <a:ext cx="8016875" cy="310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ZA" noProof="0"/>
              <a:t>Click to edit Master text styles</a:t>
            </a:r>
          </a:p>
          <a:p>
            <a:pPr lvl="1"/>
            <a:r>
              <a:rPr lang="en-ZA" noProof="0"/>
              <a:t>Second level</a:t>
            </a:r>
          </a:p>
          <a:p>
            <a:pPr lvl="2"/>
            <a:r>
              <a:rPr lang="en-ZA" noProof="0"/>
              <a:t>Third level</a:t>
            </a:r>
          </a:p>
          <a:p>
            <a:pPr lvl="3"/>
            <a:r>
              <a:rPr lang="en-ZA" noProof="0"/>
              <a:t>Fourth level</a:t>
            </a:r>
          </a:p>
          <a:p>
            <a:pPr lvl="4"/>
            <a:r>
              <a:rPr lang="en-ZA" noProof="0"/>
              <a:t>Fifth level</a:t>
            </a:r>
          </a:p>
        </p:txBody>
      </p:sp>
      <p:sp>
        <p:nvSpPr>
          <p:cNvPr id="528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42088"/>
            <a:ext cx="4341813" cy="34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28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76900" y="6542088"/>
            <a:ext cx="4341813" cy="34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fld id="{53F514B0-DCC3-4770-9789-9AB125DF3059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450932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0"/>
          <p:cNvGrpSpPr>
            <a:grpSpLocks/>
          </p:cNvGrpSpPr>
          <p:nvPr userDrawn="1"/>
        </p:nvGrpSpPr>
        <p:grpSpPr bwMode="auto">
          <a:xfrm>
            <a:off x="-6350" y="0"/>
            <a:ext cx="12198351" cy="6858000"/>
            <a:chOff x="-3" y="0"/>
            <a:chExt cx="5763" cy="4320"/>
          </a:xfrm>
        </p:grpSpPr>
        <p:pic>
          <p:nvPicPr>
            <p:cNvPr id="5" name="Picture 148" descr="logo small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1" y="326"/>
              <a:ext cx="1539" cy="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91"/>
            <p:cNvSpPr>
              <a:spLocks noChangeArrowheads="1"/>
            </p:cNvSpPr>
            <p:nvPr userDrawn="1"/>
          </p:nvSpPr>
          <p:spPr bwMode="auto">
            <a:xfrm>
              <a:off x="-3" y="0"/>
              <a:ext cx="5763" cy="4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pic>
          <p:nvPicPr>
            <p:cNvPr id="7" name="Picture 23" descr="dd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0"/>
              <a:ext cx="11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Oval 101"/>
            <p:cNvSpPr>
              <a:spLocks noChangeArrowheads="1"/>
            </p:cNvSpPr>
            <p:nvPr userDrawn="1"/>
          </p:nvSpPr>
          <p:spPr bwMode="auto">
            <a:xfrm>
              <a:off x="232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10" name="Oval 103"/>
            <p:cNvSpPr>
              <a:spLocks noChangeArrowheads="1"/>
            </p:cNvSpPr>
            <p:nvPr userDrawn="1"/>
          </p:nvSpPr>
          <p:spPr bwMode="auto">
            <a:xfrm>
              <a:off x="217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11" name="Oval 104"/>
            <p:cNvSpPr>
              <a:spLocks noChangeArrowheads="1"/>
            </p:cNvSpPr>
            <p:nvPr userDrawn="1"/>
          </p:nvSpPr>
          <p:spPr bwMode="auto">
            <a:xfrm>
              <a:off x="162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12" name="Oval 105"/>
            <p:cNvSpPr>
              <a:spLocks noChangeArrowheads="1"/>
            </p:cNvSpPr>
            <p:nvPr userDrawn="1"/>
          </p:nvSpPr>
          <p:spPr bwMode="auto">
            <a:xfrm>
              <a:off x="240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13" name="Oval 106"/>
            <p:cNvSpPr>
              <a:spLocks noChangeArrowheads="1"/>
            </p:cNvSpPr>
            <p:nvPr userDrawn="1"/>
          </p:nvSpPr>
          <p:spPr bwMode="auto">
            <a:xfrm>
              <a:off x="194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14" name="Oval 107"/>
            <p:cNvSpPr>
              <a:spLocks noChangeArrowheads="1"/>
            </p:cNvSpPr>
            <p:nvPr userDrawn="1"/>
          </p:nvSpPr>
          <p:spPr bwMode="auto">
            <a:xfrm>
              <a:off x="279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15" name="Oval 108"/>
            <p:cNvSpPr>
              <a:spLocks noChangeArrowheads="1"/>
            </p:cNvSpPr>
            <p:nvPr userDrawn="1"/>
          </p:nvSpPr>
          <p:spPr bwMode="auto">
            <a:xfrm>
              <a:off x="108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16" name="Oval 109"/>
            <p:cNvSpPr>
              <a:spLocks noChangeArrowheads="1"/>
            </p:cNvSpPr>
            <p:nvPr userDrawn="1"/>
          </p:nvSpPr>
          <p:spPr bwMode="auto">
            <a:xfrm>
              <a:off x="287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17" name="Oval 110"/>
            <p:cNvSpPr>
              <a:spLocks noChangeArrowheads="1"/>
            </p:cNvSpPr>
            <p:nvPr userDrawn="1"/>
          </p:nvSpPr>
          <p:spPr bwMode="auto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18" name="Oval 111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19" name="Oval 112"/>
            <p:cNvSpPr>
              <a:spLocks noChangeArrowheads="1"/>
            </p:cNvSpPr>
            <p:nvPr userDrawn="1"/>
          </p:nvSpPr>
          <p:spPr bwMode="auto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20" name="Oval 113"/>
            <p:cNvSpPr>
              <a:spLocks noChangeArrowheads="1"/>
            </p:cNvSpPr>
            <p:nvPr userDrawn="1"/>
          </p:nvSpPr>
          <p:spPr bwMode="auto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21" name="Oval 114"/>
            <p:cNvSpPr>
              <a:spLocks noChangeArrowheads="1"/>
            </p:cNvSpPr>
            <p:nvPr userDrawn="1"/>
          </p:nvSpPr>
          <p:spPr bwMode="auto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22" name="Oval 115"/>
            <p:cNvSpPr>
              <a:spLocks noChangeArrowheads="1"/>
            </p:cNvSpPr>
            <p:nvPr userDrawn="1"/>
          </p:nvSpPr>
          <p:spPr bwMode="auto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23" name="Oval 116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24" name="Oval 117"/>
            <p:cNvSpPr>
              <a:spLocks noChangeArrowheads="1"/>
            </p:cNvSpPr>
            <p:nvPr userDrawn="1"/>
          </p:nvSpPr>
          <p:spPr bwMode="auto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26" name="Oval 119"/>
            <p:cNvSpPr>
              <a:spLocks noChangeArrowheads="1"/>
            </p:cNvSpPr>
            <p:nvPr userDrawn="1"/>
          </p:nvSpPr>
          <p:spPr bwMode="auto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27" name="Oval 120"/>
            <p:cNvSpPr>
              <a:spLocks noChangeArrowheads="1"/>
            </p:cNvSpPr>
            <p:nvPr userDrawn="1"/>
          </p:nvSpPr>
          <p:spPr bwMode="auto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28" name="Oval 121"/>
            <p:cNvSpPr>
              <a:spLocks noChangeArrowheads="1"/>
            </p:cNvSpPr>
            <p:nvPr userDrawn="1"/>
          </p:nvSpPr>
          <p:spPr bwMode="auto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29" name="Oval 122"/>
            <p:cNvSpPr>
              <a:spLocks noChangeArrowheads="1"/>
            </p:cNvSpPr>
            <p:nvPr userDrawn="1"/>
          </p:nvSpPr>
          <p:spPr bwMode="auto">
            <a:xfrm>
              <a:off x="264" y="2002"/>
              <a:ext cx="1213" cy="1205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30" name="Oval 123"/>
            <p:cNvSpPr>
              <a:spLocks noChangeArrowheads="1"/>
            </p:cNvSpPr>
            <p:nvPr userDrawn="1"/>
          </p:nvSpPr>
          <p:spPr bwMode="auto">
            <a:xfrm>
              <a:off x="303" y="2033"/>
              <a:ext cx="1135" cy="1143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31" name="Oval 124"/>
            <p:cNvSpPr>
              <a:spLocks noChangeArrowheads="1"/>
            </p:cNvSpPr>
            <p:nvPr userDrawn="1"/>
          </p:nvSpPr>
          <p:spPr bwMode="auto">
            <a:xfrm>
              <a:off x="248" y="1963"/>
              <a:ext cx="1245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32" name="Oval 125"/>
            <p:cNvSpPr>
              <a:spLocks noChangeArrowheads="1"/>
            </p:cNvSpPr>
            <p:nvPr userDrawn="1"/>
          </p:nvSpPr>
          <p:spPr bwMode="auto">
            <a:xfrm>
              <a:off x="209" y="1963"/>
              <a:ext cx="1237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33" name="Oval 126"/>
            <p:cNvSpPr>
              <a:spLocks noChangeArrowheads="1"/>
            </p:cNvSpPr>
            <p:nvPr userDrawn="1"/>
          </p:nvSpPr>
          <p:spPr bwMode="auto">
            <a:xfrm>
              <a:off x="271" y="1986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34" name="Oval 127"/>
            <p:cNvSpPr>
              <a:spLocks noChangeArrowheads="1"/>
            </p:cNvSpPr>
            <p:nvPr userDrawn="1"/>
          </p:nvSpPr>
          <p:spPr bwMode="auto">
            <a:xfrm>
              <a:off x="232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36" name="Oval 129"/>
            <p:cNvSpPr>
              <a:spLocks noChangeArrowheads="1"/>
            </p:cNvSpPr>
            <p:nvPr userDrawn="1"/>
          </p:nvSpPr>
          <p:spPr bwMode="auto">
            <a:xfrm>
              <a:off x="162" y="2017"/>
              <a:ext cx="1238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37" name="Oval 130"/>
            <p:cNvSpPr>
              <a:spLocks noChangeArrowheads="1"/>
            </p:cNvSpPr>
            <p:nvPr userDrawn="1"/>
          </p:nvSpPr>
          <p:spPr bwMode="auto">
            <a:xfrm>
              <a:off x="310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38" name="Oval 131"/>
            <p:cNvSpPr>
              <a:spLocks noChangeArrowheads="1"/>
            </p:cNvSpPr>
            <p:nvPr userDrawn="1"/>
          </p:nvSpPr>
          <p:spPr bwMode="auto">
            <a:xfrm>
              <a:off x="303" y="2017"/>
              <a:ext cx="1244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39" name="Oval 132"/>
            <p:cNvSpPr>
              <a:spLocks noChangeArrowheads="1"/>
            </p:cNvSpPr>
            <p:nvPr userDrawn="1"/>
          </p:nvSpPr>
          <p:spPr bwMode="auto">
            <a:xfrm>
              <a:off x="614" y="2990"/>
              <a:ext cx="1003" cy="1011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40" name="Oval 133"/>
            <p:cNvSpPr>
              <a:spLocks noChangeArrowheads="1"/>
            </p:cNvSpPr>
            <p:nvPr userDrawn="1"/>
          </p:nvSpPr>
          <p:spPr bwMode="auto">
            <a:xfrm>
              <a:off x="645" y="3021"/>
              <a:ext cx="941" cy="949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41" name="Oval 134"/>
            <p:cNvSpPr>
              <a:spLocks noChangeArrowheads="1"/>
            </p:cNvSpPr>
            <p:nvPr userDrawn="1"/>
          </p:nvSpPr>
          <p:spPr bwMode="auto">
            <a:xfrm>
              <a:off x="598" y="2959"/>
              <a:ext cx="1035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42" name="Oval 135"/>
            <p:cNvSpPr>
              <a:spLocks noChangeArrowheads="1"/>
            </p:cNvSpPr>
            <p:nvPr userDrawn="1"/>
          </p:nvSpPr>
          <p:spPr bwMode="auto">
            <a:xfrm>
              <a:off x="567" y="2959"/>
              <a:ext cx="1027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43" name="Oval 136"/>
            <p:cNvSpPr>
              <a:spLocks noChangeArrowheads="1"/>
            </p:cNvSpPr>
            <p:nvPr userDrawn="1"/>
          </p:nvSpPr>
          <p:spPr bwMode="auto">
            <a:xfrm>
              <a:off x="622" y="2982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44" name="Oval 137"/>
            <p:cNvSpPr>
              <a:spLocks noChangeArrowheads="1"/>
            </p:cNvSpPr>
            <p:nvPr userDrawn="1"/>
          </p:nvSpPr>
          <p:spPr bwMode="auto">
            <a:xfrm>
              <a:off x="583" y="2951"/>
              <a:ext cx="1034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45" name="Oval 138" descr="boom"/>
            <p:cNvSpPr>
              <a:spLocks noChangeArrowheads="1"/>
            </p:cNvSpPr>
            <p:nvPr userDrawn="1"/>
          </p:nvSpPr>
          <p:spPr bwMode="auto">
            <a:xfrm>
              <a:off x="638" y="3018"/>
              <a:ext cx="949" cy="957"/>
            </a:xfrm>
            <a:prstGeom prst="ellipse">
              <a:avLst/>
            </a:prstGeom>
            <a:blipFill dpi="0" rotWithShape="1">
              <a:blip r:embed="rId4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46" name="Oval 139"/>
            <p:cNvSpPr>
              <a:spLocks noChangeArrowheads="1"/>
            </p:cNvSpPr>
            <p:nvPr userDrawn="1"/>
          </p:nvSpPr>
          <p:spPr bwMode="auto">
            <a:xfrm>
              <a:off x="528" y="3005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47" name="Oval 140"/>
            <p:cNvSpPr>
              <a:spLocks noChangeArrowheads="1"/>
            </p:cNvSpPr>
            <p:nvPr userDrawn="1"/>
          </p:nvSpPr>
          <p:spPr bwMode="auto">
            <a:xfrm>
              <a:off x="645" y="3005"/>
              <a:ext cx="1035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48" name="Oval 141"/>
            <p:cNvSpPr>
              <a:spLocks noChangeArrowheads="1"/>
            </p:cNvSpPr>
            <p:nvPr userDrawn="1"/>
          </p:nvSpPr>
          <p:spPr bwMode="auto">
            <a:xfrm>
              <a:off x="653" y="2951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</p:grpSp>
      <p:pic>
        <p:nvPicPr>
          <p:cNvPr id="1028" name="Picture 4" descr="Noor 1 Concentrated Solar Power (CSP) plant – HELIOSCSP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01" y="1323975"/>
            <a:ext cx="2944284" cy="227330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078818" y="3271839"/>
            <a:ext cx="7393516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ZA" noProof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078818" y="4092576"/>
            <a:ext cx="7393516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en-ZA" noProof="0"/>
          </a:p>
        </p:txBody>
      </p:sp>
      <p:pic>
        <p:nvPicPr>
          <p:cNvPr id="1030" name="Picture 6" descr="US Solar Plants Now Expected to Run for More Than 30 Years: Berkeley Lab |  Greentech Media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624" y="689597"/>
            <a:ext cx="1598084" cy="114935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OUTH AFRICA: Siemens Gamesa to deliver 109 wind turbines in the Cape Town  region | Afrik 21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883" y="3271839"/>
            <a:ext cx="2434167" cy="1770062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7039758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F98D4-4229-444F-964B-26B09C4B281D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05807851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61967" y="166689"/>
            <a:ext cx="2791884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2084" y="166689"/>
            <a:ext cx="8176683" cy="63150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FA62C-F830-46AA-9F5D-2A77E5A02EB2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129540560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82085" y="166689"/>
            <a:ext cx="11171767" cy="63150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5135034" y="6453189"/>
            <a:ext cx="1344084" cy="2682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331048-D90A-430E-96B1-6DB480279ED2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587968726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294FF-9BB9-4EE7-BBDD-374D2EE6265C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71103915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FC21E-2320-4424-B6A0-4F677B21A884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18221676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084" y="1436689"/>
            <a:ext cx="548428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9567" y="1436689"/>
            <a:ext cx="5484284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EA7BB-FCF0-4BEA-8D46-B7E251D02D18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324988125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80BA3-F13E-47A3-9EB1-A51AA6588BB2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465408129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BAF20-F498-4F11-9A8E-2C86028BD176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981612817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F8A8A-58B4-41F6-8395-DC3686EAC8C1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137833647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23F8A-D13E-436D-B166-F51F3F2B72A3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592198613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Z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3705E-2176-4075-98D4-84D3783F0457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23696437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3" descr="logo small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151" y="341313"/>
            <a:ext cx="1564216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7" descr="topsolid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01219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82084" y="166688"/>
            <a:ext cx="8693149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ZA" altLang="en-US"/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2085" y="1436689"/>
            <a:ext cx="11171767" cy="504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ZA" altLang="en-US"/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1" y="6453189"/>
            <a:ext cx="2317751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232400" y="6453189"/>
            <a:ext cx="1246717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A5B23574-C3EE-4A6B-8CB3-D5256AECCE04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  <p:sldLayoutId id="2147483972" r:id="rId12"/>
  </p:sldLayoutIdLst>
  <p:transition spd="slow">
    <p:fade/>
  </p:transition>
  <p:hf hdr="0" ftr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2pPr>
      <a:lvl3pPr marL="107632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FC0E345-4A24-2957-1466-E0261EB3F19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7373" t="-1" r="21684" b="986"/>
          <a:stretch>
            <a:fillRect/>
          </a:stretch>
        </p:blipFill>
        <p:spPr>
          <a:xfrm>
            <a:off x="280174" y="1260102"/>
            <a:ext cx="10157605" cy="5245152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6F3370-71F6-98EC-4022-ABC323C86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8EA7BB-FCF0-4BEA-8D46-B7E251D02D18}" type="slidenum">
              <a:rPr lang="en-ZA" smtClean="0"/>
              <a:pPr>
                <a:defRPr/>
              </a:pPr>
              <a:t>1</a:t>
            </a:fld>
            <a:endParaRPr lang="en-ZA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EAA799A-646D-7DB3-2241-DEBDE248C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747" y="166688"/>
            <a:ext cx="9160016" cy="666750"/>
          </a:xfrm>
        </p:spPr>
        <p:txBody>
          <a:bodyPr/>
          <a:lstStyle/>
          <a:p>
            <a:r>
              <a:rPr lang="en-US" sz="2800" dirty="0">
                <a:latin typeface="Gill Sans MT" panose="020B0502020104020203" pitchFamily="34" charset="0"/>
              </a:rPr>
              <a:t>Off-Grid Electrification – Proposed for development at </a:t>
            </a:r>
            <a:r>
              <a:rPr lang="en-ZA" sz="2800" dirty="0">
                <a:latin typeface="Gill Sans MT" panose="020B0502020104020203" pitchFamily="34" charset="0"/>
              </a:rPr>
              <a:t>Maqhashiya </a:t>
            </a:r>
            <a:r>
              <a:rPr lang="en-US" sz="2800" dirty="0">
                <a:latin typeface="Gill Sans MT" panose="020B0502020104020203" pitchFamily="34" charset="0"/>
              </a:rPr>
              <a:t>Village</a:t>
            </a:r>
            <a:endParaRPr lang="en-ZA" sz="2800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038062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PresTemplate1visualsembedded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89085406791B04F8A392E80AB6F867C" ma:contentTypeVersion="6" ma:contentTypeDescription="Create a new document." ma:contentTypeScope="" ma:versionID="1aae577638c3a1c2954156e9521221ae">
  <xsd:schema xmlns:xsd="http://www.w3.org/2001/XMLSchema" xmlns:xs="http://www.w3.org/2001/XMLSchema" xmlns:p="http://schemas.microsoft.com/office/2006/metadata/properties" xmlns:ns2="ad075b72-d245-4ae4-b3fd-e66bf7ef48c7" xmlns:ns3="e073c5a5-8f54-49ee-9300-7e42fb46c5e0" targetNamespace="http://schemas.microsoft.com/office/2006/metadata/properties" ma:root="true" ma:fieldsID="f5bb8facc1647a0245c1ff6de4d5965d" ns2:_="" ns3:_="">
    <xsd:import namespace="ad075b72-d245-4ae4-b3fd-e66bf7ef48c7"/>
    <xsd:import namespace="e073c5a5-8f54-49ee-9300-7e42fb46c5e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075b72-d245-4ae4-b3fd-e66bf7ef48c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73c5a5-8f54-49ee-9300-7e42fb46c5e0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CA9C866-F84E-4B7A-90D2-1590EA6EFE17}">
  <ds:schemaRefs>
    <ds:schemaRef ds:uri="e073c5a5-8f54-49ee-9300-7e42fb46c5e0"/>
    <ds:schemaRef ds:uri="http://purl.org/dc/dcmitype/"/>
    <ds:schemaRef ds:uri="http://www.w3.org/XML/1998/namespace"/>
    <ds:schemaRef ds:uri="ad075b72-d245-4ae4-b3fd-e66bf7ef48c7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0EABF6D3-4EE3-4FB0-BB4F-A748821CE544}">
  <ds:schemaRefs>
    <ds:schemaRef ds:uri="ad075b72-d245-4ae4-b3fd-e66bf7ef48c7"/>
    <ds:schemaRef ds:uri="e073c5a5-8f54-49ee-9300-7e42fb46c5e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DE91D45-6C4F-4399-9B6A-D398D837D76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3aedbdc-cc67-4652-aa12-d250a876ae79}" enabled="0" method="" siteId="{93aedbdc-cc67-4652-aa12-d250a876ae7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Eskom Template</Template>
  <TotalTime>1779</TotalTime>
  <Words>10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Gill Sans MT</vt:lpstr>
      <vt:lpstr>PresTemplate1visualsembedded</vt:lpstr>
      <vt:lpstr>Off-Grid Electrification – Proposed for development at Maqhashiya Village</vt:lpstr>
    </vt:vector>
  </TitlesOfParts>
  <Company>Eskom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Preshaan Jaglal</dc:creator>
  <cp:lastModifiedBy>Yvonne Hadden</cp:lastModifiedBy>
  <cp:revision>83</cp:revision>
  <dcterms:created xsi:type="dcterms:W3CDTF">2019-11-18T07:20:02Z</dcterms:created>
  <dcterms:modified xsi:type="dcterms:W3CDTF">2026-09-06T19:23:13Z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0x010100989085406791B04F8A392E80AB6F867C</vt:lpwstr>
  </property>
</Properties>
</file>